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9" r:id="rId3"/>
    <p:sldId id="260" r:id="rId4"/>
    <p:sldId id="261" r:id="rId5"/>
    <p:sldId id="262" r:id="rId6"/>
    <p:sldId id="264" r:id="rId7"/>
    <p:sldId id="268" r:id="rId8"/>
    <p:sldId id="266" r:id="rId9"/>
    <p:sldId id="263" r:id="rId10"/>
    <p:sldId id="265" r:id="rId11"/>
    <p:sldId id="269" r:id="rId12"/>
    <p:sldId id="267" r:id="rId1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Gill Sans MT" panose="020B0502020104020203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711DF5C-3520-47C9-ADED-5EC0DCEEE55D}">
  <a:tblStyle styleId="{8711DF5C-3520-47C9-ADED-5EC0DCEEE55D}" styleName="Table_0">
    <a:wholeTbl>
      <a:tcTxStyle b="off" i="off">
        <a:font>
          <a:latin typeface="Gill Sans MT"/>
          <a:ea typeface="Gill Sans MT"/>
          <a:cs typeface="Gill Sans M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8ECF4"/>
          </a:solidFill>
        </a:fill>
      </a:tcStyle>
    </a:wholeTbl>
    <a:band1H>
      <a:tcStyle>
        <a:tcBdr/>
        <a:fill>
          <a:solidFill>
            <a:srgbClr val="CFD7E7"/>
          </a:solidFill>
        </a:fill>
      </a:tcStyle>
    </a:band1H>
    <a:band1V>
      <a:tcStyle>
        <a:tcBdr/>
        <a:fill>
          <a:solidFill>
            <a:srgbClr val="CFD7E7"/>
          </a:solidFill>
        </a:fill>
      </a:tcStyle>
    </a:band1V>
    <a:la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B8AF90DD-778C-4D77-AC10-0BF58C59CF45}" styleName="Table_1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76714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9283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74617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5276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88044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3712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786854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63481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62884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7200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0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20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2000" b="1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Gill Sans MT"/>
                <a:ea typeface="Gill Sans MT"/>
                <a:cs typeface="Gill Sans MT"/>
                <a:sym typeface="Gill Sans MT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1371600" y="76200"/>
            <a:ext cx="6324600" cy="11609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4400" b="0" i="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Clustering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2819400" y="6049962"/>
            <a:ext cx="3429000" cy="808037"/>
          </a:xfrm>
          <a:prstGeom prst="rect">
            <a:avLst/>
          </a:prstGeom>
          <a:solidFill>
            <a:srgbClr val="262626">
              <a:alpha val="6196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2750" b="0" i="0" u="none" strike="noStrike" cap="none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Geog4300/6300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2750" b="0" i="0" u="none" strike="noStrike" cap="none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Jerry Shannon</a:t>
            </a:r>
          </a:p>
        </p:txBody>
      </p:sp>
      <p:sp>
        <p:nvSpPr>
          <p:cNvPr id="91" name="Shape 91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92" name="Shape 92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93" name="Shape 93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pic>
        <p:nvPicPr>
          <p:cNvPr id="1026" name="Picture 2" descr="K-Means Plot">
            <a:extLst>
              <a:ext uri="{FF2B5EF4-FFF2-40B4-BE49-F238E27FC236}">
                <a16:creationId xmlns:a16="http://schemas.microsoft.com/office/drawing/2014/main" id="{81AB738E-4D00-4EF9-8B62-EFC3F7B5BD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4" y="1801905"/>
            <a:ext cx="4067736" cy="3254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0811907-A9EB-4E40-97E8-56AACA35C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801904"/>
            <a:ext cx="4338920" cy="32541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19" name="Shape 119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20" name="Shape 120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8" name="Shape 131">
            <a:extLst>
              <a:ext uri="{FF2B5EF4-FFF2-40B4-BE49-F238E27FC236}">
                <a16:creationId xmlns:a16="http://schemas.microsoft.com/office/drawing/2014/main" id="{67A3B548-A272-443B-A295-6F672B476B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575" y="160336"/>
            <a:ext cx="8832850" cy="80071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What counts as distance?</a:t>
            </a:r>
            <a:b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</a:b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Goal: </a:t>
            </a:r>
            <a:r>
              <a:rPr lang="en-US" sz="3600" u="none" strike="noStrike" cap="none" dirty="0" err="1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Indentifying</a:t>
            </a: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 similarity across all variables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A16AD6-9599-42DC-B45B-386545B685AF}"/>
              </a:ext>
            </a:extLst>
          </p:cNvPr>
          <p:cNvSpPr/>
          <p:nvPr/>
        </p:nvSpPr>
        <p:spPr>
          <a:xfrm>
            <a:off x="460374" y="1819470"/>
            <a:ext cx="7878083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66"/>
                </a:solidFill>
                <a:latin typeface="Gill Sans MT" panose="020B0502020104020203" pitchFamily="34" charset="0"/>
              </a:rPr>
              <a:t>Sum of differences between values of continuous variables (or similar measure)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66"/>
                </a:solidFill>
                <a:latin typeface="Gill Sans MT" panose="020B0502020104020203" pitchFamily="34" charset="0"/>
              </a:rPr>
              <a:t>% matches for categorical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66"/>
                </a:solidFill>
                <a:latin typeface="Gill Sans MT" panose="020B0502020104020203" pitchFamily="34" charset="0"/>
              </a:rPr>
              <a:t>Also other options</a:t>
            </a:r>
          </a:p>
        </p:txBody>
      </p:sp>
    </p:spTree>
    <p:extLst>
      <p:ext uri="{BB962C8B-B14F-4D97-AF65-F5344CB8AC3E}">
        <p14:creationId xmlns:p14="http://schemas.microsoft.com/office/powerpoint/2010/main" val="461576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19" name="Shape 119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20" name="Shape 120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8" name="Shape 131">
            <a:extLst>
              <a:ext uri="{FF2B5EF4-FFF2-40B4-BE49-F238E27FC236}">
                <a16:creationId xmlns:a16="http://schemas.microsoft.com/office/drawing/2014/main" id="{67A3B548-A272-443B-A295-6F672B476B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575" y="160336"/>
            <a:ext cx="8912225" cy="45640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How many clusters?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1D01C1-27D8-47FE-AB74-17D843AA9090}"/>
              </a:ext>
            </a:extLst>
          </p:cNvPr>
          <p:cNvSpPr/>
          <p:nvPr/>
        </p:nvSpPr>
        <p:spPr>
          <a:xfrm>
            <a:off x="460374" y="918874"/>
            <a:ext cx="787808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66"/>
                </a:solidFill>
                <a:latin typeface="Gill Sans MT" panose="020B0502020104020203" pitchFamily="34" charset="0"/>
              </a:rPr>
              <a:t>Can be arbitrary, based on researchers’ preference.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66"/>
                </a:solidFill>
                <a:latin typeface="Gill Sans MT" panose="020B0502020104020203" pitchFamily="34" charset="0"/>
              </a:rPr>
              <a:t>HCA dendrogram can identify potential clusters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66"/>
                </a:solidFill>
                <a:latin typeface="Gill Sans MT" panose="020B0502020104020203" pitchFamily="34" charset="0"/>
              </a:rPr>
              <a:t>Multiple algorithms can identify “optimal” cluster level</a:t>
            </a:r>
          </a:p>
        </p:txBody>
      </p:sp>
    </p:spTree>
    <p:extLst>
      <p:ext uri="{BB962C8B-B14F-4D97-AF65-F5344CB8AC3E}">
        <p14:creationId xmlns:p14="http://schemas.microsoft.com/office/powerpoint/2010/main" val="3960237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19" name="Shape 119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20" name="Shape 120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8" name="Shape 131">
            <a:extLst>
              <a:ext uri="{FF2B5EF4-FFF2-40B4-BE49-F238E27FC236}">
                <a16:creationId xmlns:a16="http://schemas.microsoft.com/office/drawing/2014/main" id="{67A3B548-A272-443B-A295-6F672B476B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575" y="160336"/>
            <a:ext cx="8912225" cy="45640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Try it in R!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2BE4CC-0378-4074-87C2-51263F7EE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75" y="927442"/>
            <a:ext cx="8450543" cy="563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9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19" name="Shape 119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20" name="Shape 120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C6E946-2A33-4332-A1CA-0B205D5C3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06387"/>
            <a:ext cx="9144000" cy="4998261"/>
          </a:xfrm>
          <a:prstGeom prst="rect">
            <a:avLst/>
          </a:prstGeom>
        </p:spPr>
      </p:pic>
      <p:sp>
        <p:nvSpPr>
          <p:cNvPr id="8" name="Shape 131">
            <a:extLst>
              <a:ext uri="{FF2B5EF4-FFF2-40B4-BE49-F238E27FC236}">
                <a16:creationId xmlns:a16="http://schemas.microsoft.com/office/drawing/2014/main" id="{67A3B548-A272-443B-A295-6F672B476B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575" y="160336"/>
            <a:ext cx="8912225" cy="45640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2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Let’s say you want to group some points. How should yo</a:t>
            </a:r>
            <a:r>
              <a:rPr lang="en-US" sz="3200" dirty="0">
                <a:solidFill>
                  <a:srgbClr val="FFFF66"/>
                </a:solidFill>
              </a:rPr>
              <a:t>u do so?</a:t>
            </a:r>
            <a:endParaRPr lang="en-US" sz="3200" u="none" strike="noStrike" cap="none" dirty="0">
              <a:solidFill>
                <a:srgbClr val="FFFF66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9" name="Shape 131">
            <a:extLst>
              <a:ext uri="{FF2B5EF4-FFF2-40B4-BE49-F238E27FC236}">
                <a16:creationId xmlns:a16="http://schemas.microsoft.com/office/drawing/2014/main" id="{B771CBD8-0FC7-4554-B4C8-988C3E3DEC6A}"/>
              </a:ext>
            </a:extLst>
          </p:cNvPr>
          <p:cNvSpPr txBox="1">
            <a:spLocks/>
          </p:cNvSpPr>
          <p:nvPr/>
        </p:nvSpPr>
        <p:spPr>
          <a:xfrm>
            <a:off x="155574" y="6243363"/>
            <a:ext cx="8912225" cy="6325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algn="l">
              <a:buClr>
                <a:srgbClr val="FFFF66"/>
              </a:buClr>
              <a:buSzPct val="25000"/>
            </a:pPr>
            <a:r>
              <a:rPr lang="en-US" sz="3200" dirty="0">
                <a:solidFill>
                  <a:srgbClr val="FFFF66"/>
                </a:solidFill>
              </a:rPr>
              <a:t>Spring pollen data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19" name="Shape 119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20" name="Shape 120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8" name="Shape 131">
            <a:extLst>
              <a:ext uri="{FF2B5EF4-FFF2-40B4-BE49-F238E27FC236}">
                <a16:creationId xmlns:a16="http://schemas.microsoft.com/office/drawing/2014/main" id="{67A3B548-A272-443B-A295-6F672B476B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575" y="160336"/>
            <a:ext cx="8912225" cy="45640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2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One solution—</a:t>
            </a:r>
            <a:r>
              <a:rPr lang="en-US" sz="3200" dirty="0">
                <a:solidFill>
                  <a:srgbClr val="FFFF66"/>
                </a:solidFill>
              </a:rPr>
              <a:t>use preestablished boundaries, like states. Or use point pattern analysis. </a:t>
            </a:r>
            <a:endParaRPr lang="en-US" sz="3200" u="none" strike="noStrike" cap="none" dirty="0">
              <a:solidFill>
                <a:srgbClr val="FFFF66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5C30D-C864-4D40-98B4-D24BB3A895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67" r="27549"/>
          <a:stretch/>
        </p:blipFill>
        <p:spPr>
          <a:xfrm>
            <a:off x="478299" y="1665027"/>
            <a:ext cx="4186518" cy="50326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25863C-B059-4347-BB49-959854C1C8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941" r="28726"/>
          <a:stretch/>
        </p:blipFill>
        <p:spPr>
          <a:xfrm>
            <a:off x="4817870" y="1665027"/>
            <a:ext cx="3962401" cy="503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963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19" name="Shape 119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20" name="Shape 120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8" name="Shape 131">
            <a:extLst>
              <a:ext uri="{FF2B5EF4-FFF2-40B4-BE49-F238E27FC236}">
                <a16:creationId xmlns:a16="http://schemas.microsoft.com/office/drawing/2014/main" id="{67A3B548-A272-443B-A295-6F672B476B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575" y="160336"/>
            <a:ext cx="8912225" cy="45640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Clustering techniques define groups based on their characteristics. Based on two or (many) more variables.</a:t>
            </a:r>
            <a:b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</a:br>
            <a:b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</a:b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Two simple options:</a:t>
            </a:r>
            <a:br>
              <a:rPr lang="en-US" sz="3600" dirty="0">
                <a:solidFill>
                  <a:srgbClr val="FFFF66"/>
                </a:solidFill>
              </a:rPr>
            </a:br>
            <a:br>
              <a:rPr lang="en-US" sz="3600" dirty="0">
                <a:solidFill>
                  <a:srgbClr val="FFFF66"/>
                </a:solidFill>
              </a:rPr>
            </a:br>
            <a:endParaRPr lang="en-US" sz="3600" u="none" strike="noStrike" cap="none" dirty="0">
              <a:solidFill>
                <a:srgbClr val="FFFF66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28F3A6-BB47-4E01-B77C-B8BD61009742}"/>
              </a:ext>
            </a:extLst>
          </p:cNvPr>
          <p:cNvSpPr/>
          <p:nvPr/>
        </p:nvSpPr>
        <p:spPr>
          <a:xfrm>
            <a:off x="612774" y="3018649"/>
            <a:ext cx="66159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FF66"/>
                </a:solidFill>
                <a:latin typeface="Gill Sans MT" panose="020B0502020104020203" pitchFamily="34" charset="0"/>
              </a:rPr>
              <a:t>k-means clustering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FF66"/>
                </a:solidFill>
                <a:latin typeface="Gill Sans MT" panose="020B0502020104020203" pitchFamily="34" charset="0"/>
              </a:rPr>
              <a:t>hierarchical cluster analysis (</a:t>
            </a:r>
            <a:r>
              <a:rPr lang="en-US" sz="3600" dirty="0" err="1">
                <a:solidFill>
                  <a:srgbClr val="FFFF66"/>
                </a:solidFill>
                <a:latin typeface="Gill Sans MT" panose="020B0502020104020203" pitchFamily="34" charset="0"/>
              </a:rPr>
              <a:t>hca</a:t>
            </a:r>
            <a:r>
              <a:rPr lang="en-US" sz="3600" dirty="0">
                <a:solidFill>
                  <a:srgbClr val="FFFF66"/>
                </a:solidFill>
                <a:latin typeface="Gill Sans MT" panose="020B0502020104020203" pitchFamily="34" charset="0"/>
              </a:rPr>
              <a:t>)</a:t>
            </a:r>
            <a:endParaRPr lang="en-US" sz="3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316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19" name="Shape 119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20" name="Shape 120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8" name="Shape 131">
            <a:extLst>
              <a:ext uri="{FF2B5EF4-FFF2-40B4-BE49-F238E27FC236}">
                <a16:creationId xmlns:a16="http://schemas.microsoft.com/office/drawing/2014/main" id="{67A3B548-A272-443B-A295-6F672B476B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575" y="160336"/>
            <a:ext cx="8912225" cy="45640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K-means</a:t>
            </a:r>
          </a:p>
        </p:txBody>
      </p:sp>
      <p:pic>
        <p:nvPicPr>
          <p:cNvPr id="7" name="Picture 2" descr="K-Means Plot">
            <a:extLst>
              <a:ext uri="{FF2B5EF4-FFF2-40B4-BE49-F238E27FC236}">
                <a16:creationId xmlns:a16="http://schemas.microsoft.com/office/drawing/2014/main" id="{2C95EC4A-D5F2-4DA2-9439-B944EF11D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227" y="2868706"/>
            <a:ext cx="4786197" cy="382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EAEC679-4E09-4CD6-A141-0641D6948ED8}"/>
              </a:ext>
            </a:extLst>
          </p:cNvPr>
          <p:cNvSpPr/>
          <p:nvPr/>
        </p:nvSpPr>
        <p:spPr>
          <a:xfrm>
            <a:off x="385482" y="769936"/>
            <a:ext cx="78082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FFFF66"/>
                </a:solidFill>
                <a:latin typeface="Gill Sans MT" panose="020B0502020104020203" pitchFamily="34" charset="0"/>
              </a:rPr>
              <a:t>Picks a set number of “seeds” and then groups based on similarity.</a:t>
            </a:r>
            <a:endParaRPr lang="en-US" sz="3600" dirty="0">
              <a:latin typeface="Gill Sans MT" panose="020B05020201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A7B044-F339-4B8A-BBCE-9C4D9E97CC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974" y="2341650"/>
            <a:ext cx="4089278" cy="230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228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19" name="Shape 119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20" name="Shape 120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8" name="Shape 131">
            <a:extLst>
              <a:ext uri="{FF2B5EF4-FFF2-40B4-BE49-F238E27FC236}">
                <a16:creationId xmlns:a16="http://schemas.microsoft.com/office/drawing/2014/main" id="{67A3B548-A272-443B-A295-6F672B476B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575" y="160336"/>
            <a:ext cx="8912225" cy="45640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K-means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AEC679-4E09-4CD6-A141-0641D6948ED8}"/>
              </a:ext>
            </a:extLst>
          </p:cNvPr>
          <p:cNvSpPr/>
          <p:nvPr/>
        </p:nvSpPr>
        <p:spPr>
          <a:xfrm>
            <a:off x="385482" y="769936"/>
            <a:ext cx="78082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FFFF66"/>
                </a:solidFill>
                <a:latin typeface="Gill Sans MT" panose="020B0502020104020203" pitchFamily="34" charset="0"/>
              </a:rPr>
              <a:t>What if we group based just on geographic coordinates?</a:t>
            </a:r>
            <a:endParaRPr lang="en-US" sz="3600" dirty="0">
              <a:latin typeface="Gill Sans MT" panose="020B05020201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0A12A9-B41C-4E50-8DC3-10105A2575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24" r="28529"/>
          <a:stretch/>
        </p:blipFill>
        <p:spPr>
          <a:xfrm>
            <a:off x="460374" y="2127797"/>
            <a:ext cx="3541060" cy="456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990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19" name="Shape 119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20" name="Shape 120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8" name="Shape 131">
            <a:extLst>
              <a:ext uri="{FF2B5EF4-FFF2-40B4-BE49-F238E27FC236}">
                <a16:creationId xmlns:a16="http://schemas.microsoft.com/office/drawing/2014/main" id="{67A3B548-A272-443B-A295-6F672B476B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575" y="160336"/>
            <a:ext cx="8912225" cy="45640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K-means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AEC679-4E09-4CD6-A141-0641D6948ED8}"/>
              </a:ext>
            </a:extLst>
          </p:cNvPr>
          <p:cNvSpPr/>
          <p:nvPr/>
        </p:nvSpPr>
        <p:spPr>
          <a:xfrm>
            <a:off x="385482" y="769936"/>
            <a:ext cx="78082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FFFF66"/>
                </a:solidFill>
                <a:latin typeface="Gill Sans MT" panose="020B0502020104020203" pitchFamily="34" charset="0"/>
              </a:rPr>
              <a:t>How about coordinates and birch pollen (Betula)?</a:t>
            </a:r>
            <a:endParaRPr lang="en-US" sz="3600" dirty="0">
              <a:latin typeface="Gill Sans MT" panose="020B05020201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0A12A9-B41C-4E50-8DC3-10105A2575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24" r="28529"/>
          <a:stretch/>
        </p:blipFill>
        <p:spPr>
          <a:xfrm>
            <a:off x="519464" y="2127797"/>
            <a:ext cx="3541060" cy="45698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900BBC-D819-4E15-B2E6-9C76FC7850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586" r="24209"/>
          <a:stretch/>
        </p:blipFill>
        <p:spPr>
          <a:xfrm>
            <a:off x="4655976" y="2098300"/>
            <a:ext cx="3678716" cy="456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471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19" name="Shape 119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20" name="Shape 120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8" name="Shape 131">
            <a:extLst>
              <a:ext uri="{FF2B5EF4-FFF2-40B4-BE49-F238E27FC236}">
                <a16:creationId xmlns:a16="http://schemas.microsoft.com/office/drawing/2014/main" id="{67A3B548-A272-443B-A295-6F672B476B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575" y="160336"/>
            <a:ext cx="8912225" cy="45640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K-means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AEC679-4E09-4CD6-A141-0641D6948ED8}"/>
              </a:ext>
            </a:extLst>
          </p:cNvPr>
          <p:cNvSpPr/>
          <p:nvPr/>
        </p:nvSpPr>
        <p:spPr>
          <a:xfrm>
            <a:off x="385482" y="769936"/>
            <a:ext cx="78082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FFFF66"/>
                </a:solidFill>
                <a:latin typeface="Gill Sans MT" panose="020B0502020104020203" pitchFamily="34" charset="0"/>
              </a:rPr>
              <a:t>Main issue—very dependent on initial seeds. Changes every time.</a:t>
            </a:r>
            <a:endParaRPr lang="en-US" sz="3600" dirty="0">
              <a:latin typeface="Gill Sans MT" panose="020B05020201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041C5C-BBDC-4F18-A18E-F6F62F7F5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588" y="2298722"/>
            <a:ext cx="6674036" cy="435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619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 descr="http://upload.wikimedia.org/wikipedia/commons/c/c4/2-Dice-Icon.svg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19" name="Shape 119" descr="http://upload.wikimedia.org/wikipedia/commons/c/c4/2-Dice-Icon.svg"/>
          <p:cNvSpPr/>
          <p:nvPr/>
        </p:nvSpPr>
        <p:spPr>
          <a:xfrm>
            <a:off x="307975" y="7937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120" name="Shape 120" descr="http://upload.wikimedia.org/wikipedia/commons/c/c4/2-Dice-Icon.svg"/>
          <p:cNvSpPr/>
          <p:nvPr/>
        </p:nvSpPr>
        <p:spPr>
          <a:xfrm>
            <a:off x="460375" y="160336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Gill Sans MT"/>
              <a:ea typeface="Gill Sans MT"/>
              <a:cs typeface="Gill Sans MT"/>
              <a:sym typeface="Gill Sans MT"/>
            </a:endParaRPr>
          </a:p>
        </p:txBody>
      </p:sp>
      <p:sp>
        <p:nvSpPr>
          <p:cNvPr id="8" name="Shape 131">
            <a:extLst>
              <a:ext uri="{FF2B5EF4-FFF2-40B4-BE49-F238E27FC236}">
                <a16:creationId xmlns:a16="http://schemas.microsoft.com/office/drawing/2014/main" id="{67A3B548-A272-443B-A295-6F672B476B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575" y="160336"/>
            <a:ext cx="8912225" cy="45640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66"/>
              </a:buClr>
              <a:buSzPct val="25000"/>
              <a:buFont typeface="Gill Sans MT"/>
              <a:buNone/>
            </a:pPr>
            <a:r>
              <a:rPr lang="en-US" sz="3600" u="none" strike="noStrike" cap="none" dirty="0">
                <a:solidFill>
                  <a:srgbClr val="FFFF66"/>
                </a:solidFill>
                <a:latin typeface="Gill Sans MT"/>
                <a:ea typeface="Gill Sans MT"/>
                <a:cs typeface="Gill Sans MT"/>
                <a:sym typeface="Gill Sans MT"/>
              </a:rPr>
              <a:t>HCA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AEC679-4E09-4CD6-A141-0641D6948ED8}"/>
              </a:ext>
            </a:extLst>
          </p:cNvPr>
          <p:cNvSpPr/>
          <p:nvPr/>
        </p:nvSpPr>
        <p:spPr>
          <a:xfrm>
            <a:off x="385481" y="769936"/>
            <a:ext cx="86029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FFFF66"/>
                </a:solidFill>
                <a:latin typeface="Gill Sans MT" panose="020B0502020104020203" pitchFamily="34" charset="0"/>
              </a:rPr>
              <a:t>Creates a “distance” matrix between all observations and then groups at different levels.</a:t>
            </a:r>
            <a:endParaRPr lang="en-US" sz="3600" dirty="0">
              <a:latin typeface="Gill Sans MT" panose="020B05020201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F7F512-F5FE-4361-8632-6DAEC5E79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931045"/>
            <a:ext cx="4416424" cy="33123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CB06A3B-5939-41D9-9AA2-829C57A9B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74" y="2570276"/>
            <a:ext cx="4215037" cy="3254190"/>
          </a:xfrm>
          <a:prstGeom prst="rect">
            <a:avLst/>
          </a:prstGeom>
        </p:spPr>
      </p:pic>
      <p:sp>
        <p:nvSpPr>
          <p:cNvPr id="12" name="Shape 131">
            <a:extLst>
              <a:ext uri="{FF2B5EF4-FFF2-40B4-BE49-F238E27FC236}">
                <a16:creationId xmlns:a16="http://schemas.microsoft.com/office/drawing/2014/main" id="{B9D38B62-0B91-4DD4-B4E9-9BC8AA0C3CBF}"/>
              </a:ext>
            </a:extLst>
          </p:cNvPr>
          <p:cNvSpPr txBox="1">
            <a:spLocks/>
          </p:cNvSpPr>
          <p:nvPr/>
        </p:nvSpPr>
        <p:spPr>
          <a:xfrm>
            <a:off x="155574" y="6243363"/>
            <a:ext cx="8912225" cy="6325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Gill Sans MT"/>
              <a:buNone/>
              <a:defRPr sz="4400" b="0" i="0" u="none" strike="noStrike" cap="none">
                <a:solidFill>
                  <a:schemeClr val="dk1"/>
                </a:solidFill>
                <a:latin typeface="Gill Sans MT"/>
                <a:ea typeface="Gill Sans MT"/>
                <a:cs typeface="Gill Sans MT"/>
                <a:sym typeface="Gill Sans M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algn="r">
              <a:buClr>
                <a:srgbClr val="FFFF66"/>
              </a:buClr>
              <a:buSzPct val="25000"/>
            </a:pPr>
            <a:r>
              <a:rPr lang="en-US" sz="3200" dirty="0">
                <a:solidFill>
                  <a:srgbClr val="FFFF66"/>
                </a:solidFill>
              </a:rPr>
              <a:t>Dendrogram</a:t>
            </a:r>
          </a:p>
        </p:txBody>
      </p:sp>
    </p:spTree>
    <p:extLst>
      <p:ext uri="{BB962C8B-B14F-4D97-AF65-F5344CB8AC3E}">
        <p14:creationId xmlns:p14="http://schemas.microsoft.com/office/powerpoint/2010/main" val="2522501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206</Words>
  <Application>Microsoft Office PowerPoint</Application>
  <PresentationFormat>On-screen Show (4:3)</PresentationFormat>
  <Paragraphs>41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Gill Sans MT</vt:lpstr>
      <vt:lpstr>Arial</vt:lpstr>
      <vt:lpstr>Office Theme</vt:lpstr>
      <vt:lpstr>Clustering</vt:lpstr>
      <vt:lpstr>Let’s say you want to group some points. How should you do so?</vt:lpstr>
      <vt:lpstr>One solution—use preestablished boundaries, like states. Or use point pattern analysis. </vt:lpstr>
      <vt:lpstr>Clustering techniques define groups based on their characteristics. Based on two or (many) more variables.  Two simple options:  </vt:lpstr>
      <vt:lpstr>K-means</vt:lpstr>
      <vt:lpstr>K-means</vt:lpstr>
      <vt:lpstr>K-means</vt:lpstr>
      <vt:lpstr>K-means</vt:lpstr>
      <vt:lpstr>HCA</vt:lpstr>
      <vt:lpstr>What counts as distance? Goal: Indentifying similarity across all variables</vt:lpstr>
      <vt:lpstr>How many clusters?</vt:lpstr>
      <vt:lpstr>Try it in 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Multivariate regression</dc:title>
  <dc:creator>Gerald Shannon</dc:creator>
  <cp:lastModifiedBy>Jerry Shannon</cp:lastModifiedBy>
  <cp:revision>20</cp:revision>
  <dcterms:modified xsi:type="dcterms:W3CDTF">2019-11-15T22:55:22Z</dcterms:modified>
</cp:coreProperties>
</file>